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300" r:id="rId5"/>
    <p:sldId id="304" r:id="rId6"/>
    <p:sldId id="267" r:id="rId7"/>
    <p:sldId id="268" r:id="rId8"/>
    <p:sldId id="297" r:id="rId9"/>
    <p:sldId id="301" r:id="rId10"/>
    <p:sldId id="270" r:id="rId11"/>
    <p:sldId id="271" r:id="rId12"/>
    <p:sldId id="290" r:id="rId13"/>
    <p:sldId id="272" r:id="rId14"/>
    <p:sldId id="287" r:id="rId15"/>
    <p:sldId id="274" r:id="rId16"/>
    <p:sldId id="275" r:id="rId17"/>
    <p:sldId id="288" r:id="rId18"/>
    <p:sldId id="276" r:id="rId19"/>
    <p:sldId id="277" r:id="rId20"/>
    <p:sldId id="289" r:id="rId21"/>
    <p:sldId id="291" r:id="rId22"/>
    <p:sldId id="292" r:id="rId23"/>
    <p:sldId id="293" r:id="rId24"/>
    <p:sldId id="294" r:id="rId25"/>
    <p:sldId id="295" r:id="rId26"/>
    <p:sldId id="296" r:id="rId27"/>
    <p:sldId id="278" r:id="rId28"/>
    <p:sldId id="298" r:id="rId29"/>
    <p:sldId id="279" r:id="rId30"/>
    <p:sldId id="302" r:id="rId31"/>
    <p:sldId id="280" r:id="rId32"/>
    <p:sldId id="299" r:id="rId33"/>
    <p:sldId id="303" r:id="rId34"/>
    <p:sldId id="284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DBA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45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C\Desktop\pony%20Stuff\HT\PonyBook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C\Desktop\pony%20Stuff\HT\PonyBook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C\Desktop\pony%20Stuff\HT\PonyBook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ell%20Desktop\School\ABAI%202011\ROULETTE\RouletteBoo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lineChart>
        <c:grouping val="standard"/>
        <c:ser>
          <c:idx val="1"/>
          <c:order val="0"/>
          <c:tx>
            <c:strRef>
              <c:f>Sheet3!$E$95</c:f>
              <c:strCache>
                <c:ptCount val="1"/>
                <c:pt idx="0">
                  <c:v>Average Credits bet </c:v>
                </c:pt>
              </c:strCache>
            </c:strRef>
          </c:tx>
          <c:marker>
            <c:symbol val="none"/>
          </c:marker>
          <c:dPt>
            <c:idx val="3"/>
            <c:spPr>
              <a:ln>
                <a:noFill/>
              </a:ln>
            </c:spPr>
          </c:dPt>
          <c:val>
            <c:numRef>
              <c:f>Sheet3!$E$96:$E$109</c:f>
              <c:numCache>
                <c:formatCode>General</c:formatCode>
                <c:ptCount val="14"/>
                <c:pt idx="0">
                  <c:v>4.8</c:v>
                </c:pt>
                <c:pt idx="1">
                  <c:v>5.4</c:v>
                </c:pt>
                <c:pt idx="2">
                  <c:v>4.5</c:v>
                </c:pt>
                <c:pt idx="3">
                  <c:v>6</c:v>
                </c:pt>
                <c:pt idx="4">
                  <c:v>5.8</c:v>
                </c:pt>
                <c:pt idx="5">
                  <c:v>7</c:v>
                </c:pt>
                <c:pt idx="6">
                  <c:v>6.6</c:v>
                </c:pt>
                <c:pt idx="7">
                  <c:v>4.5999999999999996</c:v>
                </c:pt>
                <c:pt idx="8">
                  <c:v>6</c:v>
                </c:pt>
                <c:pt idx="9">
                  <c:v>5.6</c:v>
                </c:pt>
                <c:pt idx="10">
                  <c:v>5.4</c:v>
                </c:pt>
                <c:pt idx="11">
                  <c:v>5.8</c:v>
                </c:pt>
                <c:pt idx="12">
                  <c:v>6.2</c:v>
                </c:pt>
                <c:pt idx="13">
                  <c:v>4.5</c:v>
                </c:pt>
              </c:numCache>
            </c:numRef>
          </c:val>
        </c:ser>
        <c:marker val="1"/>
        <c:axId val="67277952"/>
        <c:axId val="67279488"/>
      </c:lineChart>
      <c:catAx>
        <c:axId val="67277952"/>
        <c:scaling>
          <c:orientation val="minMax"/>
        </c:scaling>
        <c:axPos val="b"/>
        <c:tickLblPos val="nextTo"/>
        <c:crossAx val="67279488"/>
        <c:crosses val="autoZero"/>
        <c:auto val="1"/>
        <c:lblAlgn val="ctr"/>
        <c:lblOffset val="100"/>
      </c:catAx>
      <c:valAx>
        <c:axId val="67279488"/>
        <c:scaling>
          <c:orientation val="minMax"/>
          <c:max val="10"/>
        </c:scaling>
        <c:axPos val="l"/>
        <c:numFmt formatCode="General" sourceLinked="1"/>
        <c:tickLblPos val="nextTo"/>
        <c:crossAx val="67277952"/>
        <c:crosses val="autoZero"/>
        <c:crossBetween val="between"/>
      </c:valAx>
    </c:plotArea>
    <c:plotVisOnly val="1"/>
  </c:chart>
  <c:spPr>
    <a:solidFill>
      <a:schemeClr val="bg1"/>
    </a:soli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lineChart>
        <c:grouping val="standard"/>
        <c:ser>
          <c:idx val="1"/>
          <c:order val="0"/>
          <c:tx>
            <c:strRef>
              <c:f>Sheet3!$F$95</c:f>
              <c:strCache>
                <c:ptCount val="1"/>
              </c:strCache>
            </c:strRef>
          </c:tx>
          <c:marker>
            <c:symbol val="none"/>
          </c:marker>
          <c:dPt>
            <c:idx val="3"/>
            <c:spPr>
              <a:ln>
                <a:solidFill>
                  <a:srgbClr val="C00000"/>
                </a:solidFill>
              </a:ln>
            </c:spPr>
          </c:dPt>
          <c:dPt>
            <c:idx val="4"/>
            <c:spPr>
              <a:ln>
                <a:noFill/>
              </a:ln>
            </c:spPr>
          </c:dPt>
          <c:val>
            <c:numRef>
              <c:f>Sheet3!$F$96:$F$109</c:f>
              <c:numCache>
                <c:formatCode>General</c:formatCode>
                <c:ptCount val="14"/>
                <c:pt idx="0">
                  <c:v>5.6</c:v>
                </c:pt>
                <c:pt idx="1">
                  <c:v>4.5999999999999996</c:v>
                </c:pt>
                <c:pt idx="2">
                  <c:v>4.4000000000000004</c:v>
                </c:pt>
                <c:pt idx="3">
                  <c:v>5</c:v>
                </c:pt>
                <c:pt idx="4">
                  <c:v>5</c:v>
                </c:pt>
                <c:pt idx="5">
                  <c:v>4.8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</c:numCache>
            </c:numRef>
          </c:val>
        </c:ser>
        <c:marker val="1"/>
        <c:axId val="67303680"/>
        <c:axId val="67321856"/>
      </c:lineChart>
      <c:catAx>
        <c:axId val="67303680"/>
        <c:scaling>
          <c:orientation val="minMax"/>
        </c:scaling>
        <c:axPos val="b"/>
        <c:tickLblPos val="nextTo"/>
        <c:crossAx val="67321856"/>
        <c:crosses val="autoZero"/>
        <c:auto val="1"/>
        <c:lblAlgn val="ctr"/>
        <c:lblOffset val="100"/>
      </c:catAx>
      <c:valAx>
        <c:axId val="67321856"/>
        <c:scaling>
          <c:orientation val="minMax"/>
          <c:max val="10"/>
        </c:scaling>
        <c:axPos val="l"/>
        <c:numFmt formatCode="General" sourceLinked="1"/>
        <c:tickLblPos val="nextTo"/>
        <c:crossAx val="67303680"/>
        <c:crosses val="autoZero"/>
        <c:crossBetween val="between"/>
      </c:valAx>
    </c:plotArea>
    <c:plotVisOnly val="1"/>
  </c:chart>
  <c:spPr>
    <a:solidFill>
      <a:prstClr val="white"/>
    </a:solidFill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lineChart>
        <c:grouping val="standard"/>
        <c:ser>
          <c:idx val="1"/>
          <c:order val="0"/>
          <c:tx>
            <c:strRef>
              <c:f>Sheet3!$G$95</c:f>
              <c:strCache>
                <c:ptCount val="1"/>
              </c:strCache>
            </c:strRef>
          </c:tx>
          <c:marker>
            <c:symbol val="none"/>
          </c:marker>
          <c:dPt>
            <c:idx val="3"/>
            <c:spPr>
              <a:ln>
                <a:solidFill>
                  <a:srgbClr val="C00000"/>
                </a:solidFill>
              </a:ln>
            </c:spPr>
          </c:dPt>
          <c:dPt>
            <c:idx val="5"/>
            <c:spPr>
              <a:ln>
                <a:noFill/>
              </a:ln>
            </c:spPr>
          </c:dPt>
          <c:val>
            <c:numRef>
              <c:f>Sheet3!$G$96:$G$109</c:f>
              <c:numCache>
                <c:formatCode>General</c:formatCode>
                <c:ptCount val="14"/>
                <c:pt idx="0">
                  <c:v>5.2</c:v>
                </c:pt>
                <c:pt idx="1">
                  <c:v>4</c:v>
                </c:pt>
                <c:pt idx="2">
                  <c:v>6.4</c:v>
                </c:pt>
                <c:pt idx="3">
                  <c:v>4</c:v>
                </c:pt>
                <c:pt idx="4">
                  <c:v>5.5</c:v>
                </c:pt>
                <c:pt idx="5">
                  <c:v>5.6</c:v>
                </c:pt>
                <c:pt idx="6">
                  <c:v>7.8</c:v>
                </c:pt>
                <c:pt idx="7">
                  <c:v>7</c:v>
                </c:pt>
                <c:pt idx="8">
                  <c:v>6.2</c:v>
                </c:pt>
                <c:pt idx="9">
                  <c:v>8</c:v>
                </c:pt>
                <c:pt idx="10">
                  <c:v>6</c:v>
                </c:pt>
                <c:pt idx="11">
                  <c:v>7</c:v>
                </c:pt>
                <c:pt idx="12">
                  <c:v>4.2</c:v>
                </c:pt>
                <c:pt idx="13">
                  <c:v>10</c:v>
                </c:pt>
              </c:numCache>
            </c:numRef>
          </c:val>
        </c:ser>
        <c:marker val="1"/>
        <c:axId val="67333504"/>
        <c:axId val="67335296"/>
      </c:lineChart>
      <c:catAx>
        <c:axId val="67333504"/>
        <c:scaling>
          <c:orientation val="minMax"/>
        </c:scaling>
        <c:axPos val="b"/>
        <c:tickLblPos val="nextTo"/>
        <c:crossAx val="67335296"/>
        <c:crosses val="autoZero"/>
        <c:auto val="1"/>
        <c:lblAlgn val="ctr"/>
        <c:lblOffset val="100"/>
      </c:catAx>
      <c:valAx>
        <c:axId val="67335296"/>
        <c:scaling>
          <c:orientation val="minMax"/>
          <c:max val="10"/>
        </c:scaling>
        <c:axPos val="l"/>
        <c:numFmt formatCode="General" sourceLinked="1"/>
        <c:tickLblPos val="nextTo"/>
        <c:crossAx val="67333504"/>
        <c:crosses val="autoZero"/>
        <c:crossBetween val="between"/>
      </c:valAx>
    </c:plotArea>
    <c:plotVisOnly val="1"/>
  </c:chart>
  <c:spPr>
    <a:solidFill>
      <a:prstClr val="white"/>
    </a:solidFill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1"/>
          <c:order val="0"/>
          <c:tx>
            <c:strRef>
              <c:f>Sheet1!$H$3</c:f>
              <c:strCache>
                <c:ptCount val="1"/>
                <c:pt idx="0">
                  <c:v>Pre-Test</c:v>
                </c:pt>
              </c:strCache>
            </c:strRef>
          </c:tx>
          <c:spPr>
            <a:solidFill>
              <a:srgbClr val="FFC000"/>
            </a:solidFill>
          </c:spPr>
          <c:val>
            <c:numRef>
              <c:f>Sheet1!$H$4:$H$6</c:f>
              <c:numCache>
                <c:formatCode>General</c:formatCode>
                <c:ptCount val="3"/>
                <c:pt idx="0">
                  <c:v>50</c:v>
                </c:pt>
                <c:pt idx="1">
                  <c:v>48.75</c:v>
                </c:pt>
                <c:pt idx="2">
                  <c:v>49.545454545454547</c:v>
                </c:pt>
              </c:numCache>
            </c:numRef>
          </c:val>
        </c:ser>
        <c:ser>
          <c:idx val="2"/>
          <c:order val="1"/>
          <c:tx>
            <c:strRef>
              <c:f>Sheet1!$I$3</c:f>
              <c:strCache>
                <c:ptCount val="1"/>
                <c:pt idx="0">
                  <c:v>Post-Test</c:v>
                </c:pt>
              </c:strCache>
            </c:strRef>
          </c:tx>
          <c:spPr>
            <a:solidFill>
              <a:schemeClr val="tx1">
                <a:lumMod val="95000"/>
                <a:lumOff val="5000"/>
                <a:alpha val="26000"/>
              </a:schemeClr>
            </a:solidFill>
          </c:spPr>
          <c:val>
            <c:numRef>
              <c:f>Sheet1!$I$4:$I$6</c:f>
              <c:numCache>
                <c:formatCode>General</c:formatCode>
                <c:ptCount val="3"/>
                <c:pt idx="0">
                  <c:v>58.461538461538446</c:v>
                </c:pt>
                <c:pt idx="1">
                  <c:v>49.677419354838712</c:v>
                </c:pt>
                <c:pt idx="2">
                  <c:v>67.209302325581305</c:v>
                </c:pt>
              </c:numCache>
            </c:numRef>
          </c:val>
        </c:ser>
        <c:axId val="67368448"/>
        <c:axId val="67370368"/>
      </c:barChart>
      <c:catAx>
        <c:axId val="673684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Participant</a:t>
                </a:r>
              </a:p>
            </c:rich>
          </c:tx>
          <c:layout/>
        </c:title>
        <c:tickLblPos val="nextTo"/>
        <c:crossAx val="67370368"/>
        <c:crosses val="autoZero"/>
        <c:auto val="1"/>
        <c:lblAlgn val="ctr"/>
        <c:lblOffset val="100"/>
      </c:catAx>
      <c:valAx>
        <c:axId val="67370368"/>
        <c:scaling>
          <c:orientation val="minMax"/>
          <c:max val="75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Percentage of Credits Bet on the Fast Horse</a:t>
                </a:r>
              </a:p>
            </c:rich>
          </c:tx>
          <c:layout/>
        </c:title>
        <c:numFmt formatCode="General" sourceLinked="1"/>
        <c:tickLblPos val="nextTo"/>
        <c:crossAx val="67368448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7BAB-5F25-4AB5-8322-5D5B1D2094E1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A5B6E-B049-40F1-A0A9-5FFE9DBB4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7BAB-5F25-4AB5-8322-5D5B1D2094E1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A5B6E-B049-40F1-A0A9-5FFE9DBB4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7BAB-5F25-4AB5-8322-5D5B1D2094E1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A5B6E-B049-40F1-A0A9-5FFE9DBB4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7BAB-5F25-4AB5-8322-5D5B1D2094E1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A5B6E-B049-40F1-A0A9-5FFE9DBB4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7BAB-5F25-4AB5-8322-5D5B1D2094E1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A5B6E-B049-40F1-A0A9-5FFE9DBB4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7BAB-5F25-4AB5-8322-5D5B1D2094E1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A5B6E-B049-40F1-A0A9-5FFE9DBB4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7BAB-5F25-4AB5-8322-5D5B1D2094E1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A5B6E-B049-40F1-A0A9-5FFE9DBB4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7BAB-5F25-4AB5-8322-5D5B1D2094E1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A5B6E-B049-40F1-A0A9-5FFE9DBB4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7BAB-5F25-4AB5-8322-5D5B1D2094E1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A5B6E-B049-40F1-A0A9-5FFE9DBB4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7BAB-5F25-4AB5-8322-5D5B1D2094E1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A5B6E-B049-40F1-A0A9-5FFE9DBB4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7BAB-5F25-4AB5-8322-5D5B1D2094E1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A5B6E-B049-40F1-A0A9-5FFE9DBB4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chemeClr val="bg1">
                <a:lumMod val="65000"/>
              </a:schemeClr>
            </a:gs>
            <a:gs pos="100000">
              <a:schemeClr val="bg1">
                <a:lumMod val="65000"/>
                <a:alpha val="18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47BAB-5F25-4AB5-8322-5D5B1D2094E1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A5B6E-B049-40F1-A0A9-5FFE9DBB4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7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Derived Relational Responding</a:t>
            </a:r>
            <a:br>
              <a:rPr lang="en-US" dirty="0" smtClean="0"/>
            </a:b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Horse Track Betting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Seth W. Whiting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Mark R. Dixon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Seek to extend the previous studies by…</a:t>
            </a:r>
          </a:p>
          <a:p>
            <a:pPr lvl="1"/>
            <a:r>
              <a:rPr lang="en-US" dirty="0" smtClean="0"/>
              <a:t>Examining the transformation of function on a simulated horse track</a:t>
            </a:r>
          </a:p>
          <a:p>
            <a:pPr lvl="1"/>
            <a:r>
              <a:rPr lang="en-US" dirty="0" smtClean="0"/>
              <a:t>Using </a:t>
            </a:r>
            <a:r>
              <a:rPr lang="en-US" dirty="0" smtClean="0"/>
              <a:t>Problem/Pathological </a:t>
            </a:r>
            <a:r>
              <a:rPr lang="en-US" dirty="0" smtClean="0"/>
              <a:t>gamblers as participants</a:t>
            </a:r>
          </a:p>
          <a:p>
            <a:pPr lvl="1"/>
            <a:r>
              <a:rPr lang="en-US" dirty="0" smtClean="0"/>
              <a:t>Controlled betting- 2 horses only</a:t>
            </a:r>
          </a:p>
          <a:p>
            <a:pPr lvl="1"/>
            <a:r>
              <a:rPr lang="en-US" dirty="0" smtClean="0"/>
              <a:t>Require demonstration of equivalence relation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 and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Participants included 3 undergraduate students from Southern Illinois University</a:t>
            </a:r>
          </a:p>
          <a:p>
            <a:endParaRPr lang="en-US" dirty="0" smtClean="0"/>
          </a:p>
          <a:p>
            <a:r>
              <a:rPr lang="en-US" dirty="0" smtClean="0"/>
              <a:t>Procedures completed on campus in a lab setting on a desktop computer</a:t>
            </a:r>
          </a:p>
          <a:p>
            <a:endParaRPr lang="en-US" dirty="0" smtClean="0"/>
          </a:p>
          <a:p>
            <a:r>
              <a:rPr lang="en-US" dirty="0" smtClean="0"/>
              <a:t>Simulated horse track was created using Microsoft Visual Studio 2008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 age: 20.67 (20-21)</a:t>
            </a:r>
          </a:p>
          <a:p>
            <a:endParaRPr lang="en-US" dirty="0" smtClean="0"/>
          </a:p>
          <a:p>
            <a:r>
              <a:rPr lang="en-US" dirty="0" smtClean="0"/>
              <a:t>All Male, income &lt;5000, single, no children</a:t>
            </a:r>
          </a:p>
          <a:p>
            <a:endParaRPr lang="en-US" dirty="0" smtClean="0"/>
          </a:p>
          <a:p>
            <a:r>
              <a:rPr lang="en-US" dirty="0" smtClean="0"/>
              <a:t>Mean SOGS score:  4.67 (4-6)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Horse Track Pre-Test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Participants bet up to 10 hypothetical credits per trial</a:t>
            </a:r>
          </a:p>
          <a:p>
            <a:r>
              <a:rPr lang="en-US" dirty="0" smtClean="0"/>
              <a:t>This phase lasted for 10-30 trials, randomly selected by computer</a:t>
            </a:r>
          </a:p>
          <a:p>
            <a:pPr lvl="1"/>
            <a:r>
              <a:rPr lang="en-US" dirty="0" err="1" smtClean="0"/>
              <a:t>Nonconcurrent</a:t>
            </a:r>
            <a:r>
              <a:rPr lang="en-US" dirty="0" smtClean="0"/>
              <a:t> multiple baseline</a:t>
            </a:r>
          </a:p>
          <a:p>
            <a:r>
              <a:rPr lang="en-US" dirty="0" smtClean="0"/>
              <a:t>Random outcomes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 of horse </a:t>
            </a:r>
            <a:r>
              <a:rPr lang="en-US" dirty="0" smtClean="0"/>
              <a:t>race</a:t>
            </a:r>
          </a:p>
          <a:p>
            <a:endParaRPr lang="en-US" dirty="0" smtClean="0"/>
          </a:p>
          <a:p>
            <a:r>
              <a:rPr lang="en-US" dirty="0" smtClean="0"/>
              <a:t>Notes:</a:t>
            </a:r>
          </a:p>
          <a:p>
            <a:pPr lvl="1"/>
            <a:r>
              <a:rPr lang="en-US" dirty="0" smtClean="0"/>
              <a:t>Orange and purple horses were each programmed to win for sure on 30% of trials</a:t>
            </a:r>
          </a:p>
          <a:p>
            <a:pPr lvl="1"/>
            <a:r>
              <a:rPr lang="en-US" dirty="0" smtClean="0"/>
              <a:t>70% of trials had random outcome</a:t>
            </a:r>
          </a:p>
          <a:p>
            <a:pPr lvl="1"/>
            <a:r>
              <a:rPr lang="en-US" dirty="0" smtClean="0"/>
              <a:t>All horses speed up or slow down several times </a:t>
            </a:r>
          </a:p>
          <a:p>
            <a:pPr lvl="1"/>
            <a:r>
              <a:rPr lang="en-US" dirty="0" smtClean="0"/>
              <a:t>1/8 chance to win- all horses pay 8X bet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Pretraining</a:t>
            </a:r>
            <a:endParaRPr lang="en-US" i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two random stimuli was presented.  Participants had to respond on an FR-5 schedule to earn reinforcement across 15 trials.</a:t>
            </a:r>
          </a:p>
          <a:p>
            <a:r>
              <a:rPr lang="en-US" dirty="0" smtClean="0"/>
              <a:t>Stimuli were not used at any other time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err="1" smtClean="0"/>
              <a:t>Conjunc</a:t>
            </a:r>
            <a:r>
              <a:rPr lang="en-US" i="1" dirty="0" smtClean="0"/>
              <a:t> FR 5 t</a:t>
            </a:r>
            <a:r>
              <a:rPr lang="en-US" sz="3600" i="1" dirty="0" smtClean="0"/>
              <a:t>1</a:t>
            </a:r>
            <a:r>
              <a:rPr lang="en-US" i="1" dirty="0" smtClean="0"/>
              <a:t> &lt; IRT &lt; t</a:t>
            </a:r>
            <a:r>
              <a:rPr lang="en-US" sz="3600" i="1" dirty="0" smtClean="0"/>
              <a:t>2</a:t>
            </a:r>
            <a:r>
              <a:rPr lang="en-US" i="1" dirty="0" smtClean="0"/>
              <a:t> Training and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				</a:t>
            </a:r>
            <a:r>
              <a:rPr lang="en-US" i="1" dirty="0" err="1" smtClean="0"/>
              <a:t>Conjunc</a:t>
            </a:r>
            <a:r>
              <a:rPr lang="en-US" i="1" dirty="0" smtClean="0"/>
              <a:t> FR 5 0.0 &lt; IRT &lt; 0.5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i="1" dirty="0" err="1" smtClean="0"/>
              <a:t>Conjunc</a:t>
            </a:r>
            <a:r>
              <a:rPr lang="en-US" i="1" dirty="0" smtClean="0"/>
              <a:t> FR 5 1.5 &lt; IRT &lt; 3.0</a:t>
            </a:r>
            <a:endParaRPr lang="en-US" dirty="0"/>
          </a:p>
        </p:txBody>
      </p:sp>
      <p:pic>
        <p:nvPicPr>
          <p:cNvPr id="4" name="Picture 3" descr="C:\Users\Seth\Desktop\HT\A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752600"/>
            <a:ext cx="1676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Users\Seth\Desktop\HT\A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733800"/>
            <a:ext cx="1676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7200" y="1981200"/>
            <a:ext cx="7970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A1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4114800"/>
            <a:ext cx="7970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A3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err="1" smtClean="0"/>
              <a:t>Conjunc</a:t>
            </a:r>
            <a:r>
              <a:rPr lang="en-US" i="1" dirty="0" smtClean="0"/>
              <a:t> FR 5 t</a:t>
            </a:r>
            <a:r>
              <a:rPr lang="en-US" sz="3600" i="1" dirty="0" smtClean="0"/>
              <a:t>1</a:t>
            </a:r>
            <a:r>
              <a:rPr lang="en-US" i="1" dirty="0" smtClean="0"/>
              <a:t> &lt; IRT &lt; t</a:t>
            </a:r>
            <a:r>
              <a:rPr lang="en-US" sz="3600" i="1" dirty="0" smtClean="0"/>
              <a:t>2</a:t>
            </a:r>
            <a:r>
              <a:rPr lang="en-US" i="1" dirty="0" smtClean="0"/>
              <a:t> Training and Testing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Participants were required to click on A1 and A3 stimuli for 15 successful trials each.</a:t>
            </a:r>
          </a:p>
          <a:p>
            <a:r>
              <a:rPr lang="en-US" dirty="0" smtClean="0"/>
              <a:t>The stimuli were then presented randomly for </a:t>
            </a:r>
            <a:r>
              <a:rPr lang="en-US" dirty="0" smtClean="0"/>
              <a:t>16 </a:t>
            </a:r>
            <a:r>
              <a:rPr lang="en-US" dirty="0" smtClean="0"/>
              <a:t>trials to test the trained functions.</a:t>
            </a:r>
          </a:p>
          <a:p>
            <a:r>
              <a:rPr lang="en-US" dirty="0" smtClean="0"/>
              <a:t>13/16 to pass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Match-to-Sample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A-B and B-C relations were trained individually and mixed.  </a:t>
            </a:r>
          </a:p>
          <a:p>
            <a:r>
              <a:rPr lang="en-US" dirty="0" smtClean="0"/>
              <a:t>Reflexivity       A-A    B-B    C-C</a:t>
            </a:r>
          </a:p>
          <a:p>
            <a:r>
              <a:rPr lang="en-US" dirty="0" smtClean="0"/>
              <a:t>Symmetry             B-A   C-B</a:t>
            </a:r>
          </a:p>
          <a:p>
            <a:r>
              <a:rPr lang="en-US" dirty="0" smtClean="0"/>
              <a:t>Transitivity                A-C</a:t>
            </a:r>
          </a:p>
          <a:p>
            <a:r>
              <a:rPr lang="en-US" dirty="0" smtClean="0"/>
              <a:t>Equivalence              C-A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Stimuli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1752600"/>
          <a:ext cx="6080760" cy="4645660"/>
        </p:xfrm>
        <a:graphic>
          <a:graphicData uri="http://schemas.openxmlformats.org/drawingml/2006/table">
            <a:tbl>
              <a:tblPr/>
              <a:tblGrid>
                <a:gridCol w="1520190"/>
                <a:gridCol w="1520190"/>
                <a:gridCol w="1520190"/>
                <a:gridCol w="152019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dirty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>
                          <a:latin typeface="Calibri"/>
                          <a:ea typeface="Calibri"/>
                          <a:cs typeface="Times New Roman"/>
                        </a:rPr>
                        <a:t>RIW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>
                          <a:latin typeface="Calibri"/>
                          <a:ea typeface="Calibri"/>
                          <a:cs typeface="Times New Roman"/>
                        </a:rPr>
                        <a:t>DAX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>
                          <a:latin typeface="Calibri"/>
                          <a:ea typeface="Calibri"/>
                          <a:cs typeface="Times New Roman"/>
                        </a:rPr>
                        <a:t>QAF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3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dirty="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" name="Picture 4" descr="C:\Users\Seth\Desktop\HT\A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819400"/>
            <a:ext cx="1676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Users\Seth\Desktop\HT\A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819400"/>
            <a:ext cx="1625831" cy="1284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Users\Seth\Desktop\HT\A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2819400"/>
            <a:ext cx="137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Users\Seth\Desktop\New Folder\HT\C1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5029200"/>
            <a:ext cx="1295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HT\C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8200" y="5029200"/>
            <a:ext cx="1295400" cy="1022965"/>
          </a:xfrm>
          <a:prstGeom prst="rect">
            <a:avLst/>
          </a:prstGeom>
          <a:noFill/>
        </p:spPr>
      </p:pic>
      <p:pic>
        <p:nvPicPr>
          <p:cNvPr id="11" name="Picture 2" descr="C:\HT\C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72200" y="5029200"/>
            <a:ext cx="1295400" cy="1022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Gambling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National Council of Problem Gambling suggested that upwards of 80 percent of American residents have gambled once or more in their life (2011).</a:t>
            </a:r>
          </a:p>
          <a:p>
            <a:r>
              <a:rPr lang="en-US" dirty="0" smtClean="0"/>
              <a:t>Further,  approximately 2.3 percent of the general population engage in problem gambling (Kessler et al., 2008).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</a:t>
            </a:r>
            <a:endParaRPr lang="en-US" dirty="0"/>
          </a:p>
        </p:txBody>
      </p:sp>
      <p:pic>
        <p:nvPicPr>
          <p:cNvPr id="4" name="Picture 3" descr="C:\Users\Seth\Desktop\HT\A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133600"/>
            <a:ext cx="1625831" cy="1284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04800" y="457200"/>
            <a:ext cx="28194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A-B</a:t>
            </a:r>
          </a:p>
          <a:p>
            <a:endParaRPr lang="en-US" sz="2800" dirty="0" smtClean="0"/>
          </a:p>
          <a:p>
            <a:r>
              <a:rPr lang="en-US" sz="2800" dirty="0" smtClean="0"/>
              <a:t>B-C</a:t>
            </a:r>
          </a:p>
          <a:p>
            <a:endParaRPr lang="en-US" sz="2800" dirty="0" smtClean="0"/>
          </a:p>
          <a:p>
            <a:r>
              <a:rPr lang="en-US" sz="2800" dirty="0" smtClean="0"/>
              <a:t>Mixed  A-B, </a:t>
            </a:r>
            <a:r>
              <a:rPr lang="en-US" sz="2800" dirty="0" smtClean="0"/>
              <a:t>B-C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Refl. A-A, B-B, C-C</a:t>
            </a:r>
          </a:p>
          <a:p>
            <a:endParaRPr lang="en-US" sz="2800" dirty="0" smtClean="0"/>
          </a:p>
          <a:p>
            <a:r>
              <a:rPr lang="en-US" sz="2800" dirty="0" smtClean="0"/>
              <a:t>Sym. B-A, C-B</a:t>
            </a:r>
          </a:p>
          <a:p>
            <a:endParaRPr lang="en-US" sz="2800" dirty="0" smtClean="0"/>
          </a:p>
          <a:p>
            <a:r>
              <a:rPr lang="en-US" sz="2800" dirty="0" smtClean="0"/>
              <a:t>Trans. A-C</a:t>
            </a:r>
          </a:p>
          <a:p>
            <a:endParaRPr lang="en-US" sz="2800" dirty="0" smtClean="0"/>
          </a:p>
          <a:p>
            <a:r>
              <a:rPr lang="en-US" sz="2800" dirty="0" smtClean="0"/>
              <a:t>Equiv. C-A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029200" y="5903893"/>
            <a:ext cx="25917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Criterion:  16/18</a:t>
            </a:r>
          </a:p>
          <a:p>
            <a:r>
              <a:rPr lang="en-US" sz="2800" dirty="0" smtClean="0"/>
              <a:t>Feedback:  Yes</a:t>
            </a:r>
            <a:endParaRPr lang="en-US" sz="28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124200" y="609600"/>
            <a:ext cx="0" cy="5791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HT\B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4191000"/>
            <a:ext cx="1435341" cy="1133475"/>
          </a:xfrm>
          <a:prstGeom prst="rect">
            <a:avLst/>
          </a:prstGeom>
          <a:noFill/>
        </p:spPr>
      </p:pic>
      <p:pic>
        <p:nvPicPr>
          <p:cNvPr id="2051" name="Picture 3" descr="C:\HT\B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4191000"/>
            <a:ext cx="1447800" cy="1143315"/>
          </a:xfrm>
          <a:prstGeom prst="rect">
            <a:avLst/>
          </a:prstGeom>
          <a:noFill/>
        </p:spPr>
      </p:pic>
      <p:pic>
        <p:nvPicPr>
          <p:cNvPr id="2052" name="Picture 4" descr="C:\HT\B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4191000"/>
            <a:ext cx="1470159" cy="11609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</a:t>
            </a:r>
            <a:endParaRPr lang="en-US" dirty="0"/>
          </a:p>
        </p:txBody>
      </p:sp>
      <p:pic>
        <p:nvPicPr>
          <p:cNvPr id="5" name="Picture 4" descr="C:\Users\Seth\Desktop\New Folder\HT\C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4267200"/>
            <a:ext cx="129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04800" y="457200"/>
            <a:ext cx="28194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A-B</a:t>
            </a:r>
          </a:p>
          <a:p>
            <a:endParaRPr lang="en-US" sz="2800" dirty="0" smtClean="0"/>
          </a:p>
          <a:p>
            <a:r>
              <a:rPr lang="en-US" sz="2800" b="1" dirty="0" smtClean="0">
                <a:solidFill>
                  <a:srgbClr val="00B050"/>
                </a:solidFill>
              </a:rPr>
              <a:t>B-C</a:t>
            </a:r>
          </a:p>
          <a:p>
            <a:endParaRPr lang="en-US" sz="2800" dirty="0" smtClean="0"/>
          </a:p>
          <a:p>
            <a:r>
              <a:rPr lang="en-US" sz="2800" dirty="0" smtClean="0"/>
              <a:t>Mixed  A-B, </a:t>
            </a:r>
            <a:r>
              <a:rPr lang="en-US" sz="2800" dirty="0" smtClean="0"/>
              <a:t>B-C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Refl. A-A, B-B, C-C</a:t>
            </a:r>
          </a:p>
          <a:p>
            <a:endParaRPr lang="en-US" sz="2800" dirty="0" smtClean="0"/>
          </a:p>
          <a:p>
            <a:r>
              <a:rPr lang="en-US" sz="2800" dirty="0" smtClean="0"/>
              <a:t>Sym. B-A, C-B</a:t>
            </a:r>
          </a:p>
          <a:p>
            <a:endParaRPr lang="en-US" sz="2800" dirty="0" smtClean="0"/>
          </a:p>
          <a:p>
            <a:r>
              <a:rPr lang="en-US" sz="2800" dirty="0" smtClean="0"/>
              <a:t>Trans. A-C</a:t>
            </a:r>
          </a:p>
          <a:p>
            <a:endParaRPr lang="en-US" sz="2800" dirty="0" smtClean="0"/>
          </a:p>
          <a:p>
            <a:r>
              <a:rPr lang="en-US" sz="2800" dirty="0" smtClean="0"/>
              <a:t>Equiv. C-A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029200" y="5903893"/>
            <a:ext cx="25917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Criterion:  16/18</a:t>
            </a:r>
          </a:p>
          <a:p>
            <a:r>
              <a:rPr lang="en-US" sz="2800" dirty="0" smtClean="0"/>
              <a:t>Feedback:  Yes</a:t>
            </a:r>
            <a:endParaRPr lang="en-US" sz="28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124200" y="609600"/>
            <a:ext cx="0" cy="5791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 descr="C:\HT\B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828800"/>
            <a:ext cx="1447800" cy="1143315"/>
          </a:xfrm>
          <a:prstGeom prst="rect">
            <a:avLst/>
          </a:prstGeom>
          <a:noFill/>
        </p:spPr>
      </p:pic>
      <p:pic>
        <p:nvPicPr>
          <p:cNvPr id="13" name="Picture 2" descr="C:\HT\C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4267200"/>
            <a:ext cx="1371600" cy="1083139"/>
          </a:xfrm>
          <a:prstGeom prst="rect">
            <a:avLst/>
          </a:prstGeom>
          <a:noFill/>
        </p:spPr>
      </p:pic>
      <p:pic>
        <p:nvPicPr>
          <p:cNvPr id="14" name="Picture 2" descr="C:\HT\C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4267200"/>
            <a:ext cx="1371600" cy="108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</a:t>
            </a:r>
            <a:endParaRPr lang="en-US" dirty="0"/>
          </a:p>
        </p:txBody>
      </p:sp>
      <p:pic>
        <p:nvPicPr>
          <p:cNvPr id="5" name="Picture 4" descr="C:\Users\Seth\Desktop\New Folder\HT\C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4267200"/>
            <a:ext cx="129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04800" y="457200"/>
            <a:ext cx="28194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A-B</a:t>
            </a:r>
          </a:p>
          <a:p>
            <a:endParaRPr lang="en-US" sz="2800" dirty="0" smtClean="0"/>
          </a:p>
          <a:p>
            <a:r>
              <a:rPr lang="en-US" sz="2800" dirty="0" smtClean="0"/>
              <a:t>B-C</a:t>
            </a:r>
          </a:p>
          <a:p>
            <a:endParaRPr lang="en-US" sz="2800" dirty="0" smtClean="0"/>
          </a:p>
          <a:p>
            <a:r>
              <a:rPr lang="en-US" sz="2800" b="1" dirty="0" smtClean="0">
                <a:solidFill>
                  <a:srgbClr val="00B050"/>
                </a:solidFill>
              </a:rPr>
              <a:t>Mixed  A-B, </a:t>
            </a:r>
            <a:r>
              <a:rPr lang="en-US" sz="2800" b="1" dirty="0" smtClean="0">
                <a:solidFill>
                  <a:srgbClr val="00B050"/>
                </a:solidFill>
              </a:rPr>
              <a:t>B-C</a:t>
            </a:r>
            <a:endParaRPr lang="en-US" sz="2800" b="1" dirty="0" smtClean="0">
              <a:solidFill>
                <a:srgbClr val="00B050"/>
              </a:solidFill>
            </a:endParaRPr>
          </a:p>
          <a:p>
            <a:endParaRPr lang="en-US" sz="2800" dirty="0" smtClean="0"/>
          </a:p>
          <a:p>
            <a:r>
              <a:rPr lang="en-US" sz="2800" dirty="0" smtClean="0"/>
              <a:t>Refl. A-A, B-B, C-C</a:t>
            </a:r>
          </a:p>
          <a:p>
            <a:endParaRPr lang="en-US" sz="2800" dirty="0" smtClean="0"/>
          </a:p>
          <a:p>
            <a:r>
              <a:rPr lang="en-US" sz="2800" dirty="0" smtClean="0"/>
              <a:t>Sym. B-A, C-B</a:t>
            </a:r>
          </a:p>
          <a:p>
            <a:endParaRPr lang="en-US" sz="2800" dirty="0" smtClean="0"/>
          </a:p>
          <a:p>
            <a:r>
              <a:rPr lang="en-US" sz="2800" dirty="0" smtClean="0"/>
              <a:t>Trans. A-C</a:t>
            </a:r>
          </a:p>
          <a:p>
            <a:endParaRPr lang="en-US" sz="2800" dirty="0" smtClean="0"/>
          </a:p>
          <a:p>
            <a:r>
              <a:rPr lang="en-US" sz="2800" dirty="0" smtClean="0"/>
              <a:t>Equiv. C-A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029200" y="5903893"/>
            <a:ext cx="25917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Criterion:  32/36</a:t>
            </a:r>
          </a:p>
          <a:p>
            <a:r>
              <a:rPr lang="en-US" sz="2800" dirty="0" smtClean="0"/>
              <a:t>Feedback:  Yes</a:t>
            </a:r>
            <a:endParaRPr lang="en-US" sz="28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124200" y="609600"/>
            <a:ext cx="0" cy="5791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HT\B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2133600"/>
            <a:ext cx="1435341" cy="1133475"/>
          </a:xfrm>
          <a:prstGeom prst="rect">
            <a:avLst/>
          </a:prstGeom>
          <a:noFill/>
        </p:spPr>
      </p:pic>
      <p:pic>
        <p:nvPicPr>
          <p:cNvPr id="13" name="Picture 2" descr="C:\HT\C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4267200"/>
            <a:ext cx="1371600" cy="1083139"/>
          </a:xfrm>
          <a:prstGeom prst="rect">
            <a:avLst/>
          </a:prstGeom>
          <a:noFill/>
        </p:spPr>
      </p:pic>
      <p:pic>
        <p:nvPicPr>
          <p:cNvPr id="14" name="Picture 2" descr="C:\HT\C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4267200"/>
            <a:ext cx="1371600" cy="108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</a:t>
            </a:r>
            <a:endParaRPr lang="en-US" dirty="0"/>
          </a:p>
        </p:txBody>
      </p:sp>
      <p:pic>
        <p:nvPicPr>
          <p:cNvPr id="5" name="Picture 4" descr="C:\Users\Seth\Desktop\New Folder\HT\C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4267200"/>
            <a:ext cx="129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04800" y="457200"/>
            <a:ext cx="28194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A-B</a:t>
            </a:r>
          </a:p>
          <a:p>
            <a:endParaRPr lang="en-US" sz="2800" dirty="0" smtClean="0"/>
          </a:p>
          <a:p>
            <a:r>
              <a:rPr lang="en-US" sz="2800" dirty="0" smtClean="0"/>
              <a:t>B-C</a:t>
            </a:r>
          </a:p>
          <a:p>
            <a:endParaRPr lang="en-US" sz="2800" dirty="0" smtClean="0"/>
          </a:p>
          <a:p>
            <a:r>
              <a:rPr lang="en-US" sz="2800" dirty="0" smtClean="0"/>
              <a:t>Mixed  A-B, </a:t>
            </a:r>
            <a:r>
              <a:rPr lang="en-US" sz="2800" dirty="0" smtClean="0"/>
              <a:t>B-C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b="1" dirty="0" smtClean="0">
                <a:solidFill>
                  <a:srgbClr val="00B050"/>
                </a:solidFill>
              </a:rPr>
              <a:t>Refl. A-A, B-B, C-C</a:t>
            </a:r>
          </a:p>
          <a:p>
            <a:endParaRPr lang="en-US" sz="2800" dirty="0" smtClean="0"/>
          </a:p>
          <a:p>
            <a:r>
              <a:rPr lang="en-US" sz="2800" dirty="0" smtClean="0"/>
              <a:t>Sym. B-A, C-B</a:t>
            </a:r>
          </a:p>
          <a:p>
            <a:endParaRPr lang="en-US" sz="2800" dirty="0" smtClean="0"/>
          </a:p>
          <a:p>
            <a:r>
              <a:rPr lang="en-US" sz="2800" dirty="0" smtClean="0"/>
              <a:t>Trans. A-C</a:t>
            </a:r>
          </a:p>
          <a:p>
            <a:endParaRPr lang="en-US" sz="2800" dirty="0" smtClean="0"/>
          </a:p>
          <a:p>
            <a:r>
              <a:rPr lang="en-US" sz="2800" dirty="0" smtClean="0"/>
              <a:t>Equiv. C-A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029200" y="5903893"/>
            <a:ext cx="24667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Criterion:  none</a:t>
            </a:r>
          </a:p>
          <a:p>
            <a:r>
              <a:rPr lang="en-US" sz="2800" dirty="0" smtClean="0"/>
              <a:t>Feedback:  no</a:t>
            </a:r>
            <a:endParaRPr lang="en-US" sz="28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124200" y="609600"/>
            <a:ext cx="0" cy="5791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HT\C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267200"/>
            <a:ext cx="1371600" cy="1083139"/>
          </a:xfrm>
          <a:prstGeom prst="rect">
            <a:avLst/>
          </a:prstGeom>
          <a:noFill/>
        </p:spPr>
      </p:pic>
      <p:pic>
        <p:nvPicPr>
          <p:cNvPr id="13" name="Picture 2" descr="C:\HT\C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057400"/>
            <a:ext cx="1371600" cy="1083139"/>
          </a:xfrm>
          <a:prstGeom prst="rect">
            <a:avLst/>
          </a:prstGeom>
          <a:noFill/>
        </p:spPr>
      </p:pic>
      <p:pic>
        <p:nvPicPr>
          <p:cNvPr id="14" name="Picture 2" descr="C:\HT\C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4267200"/>
            <a:ext cx="1371600" cy="108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</a:t>
            </a:r>
            <a:endParaRPr lang="en-US" dirty="0"/>
          </a:p>
        </p:txBody>
      </p:sp>
      <p:pic>
        <p:nvPicPr>
          <p:cNvPr id="5" name="Picture 4" descr="C:\Users\Seth\Desktop\New Folder\HT\C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981200"/>
            <a:ext cx="129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04800" y="457200"/>
            <a:ext cx="28194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A-B</a:t>
            </a:r>
          </a:p>
          <a:p>
            <a:endParaRPr lang="en-US" sz="2800" dirty="0" smtClean="0"/>
          </a:p>
          <a:p>
            <a:r>
              <a:rPr lang="en-US" sz="2800" dirty="0" smtClean="0"/>
              <a:t>B-C</a:t>
            </a:r>
          </a:p>
          <a:p>
            <a:endParaRPr lang="en-US" sz="2800" dirty="0" smtClean="0"/>
          </a:p>
          <a:p>
            <a:r>
              <a:rPr lang="en-US" sz="2800" dirty="0" smtClean="0"/>
              <a:t>Mixed  A-B, </a:t>
            </a:r>
            <a:r>
              <a:rPr lang="en-US" sz="2800" dirty="0" smtClean="0"/>
              <a:t>B-C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Refl. A-A, B-B, C-C</a:t>
            </a:r>
          </a:p>
          <a:p>
            <a:endParaRPr lang="en-US" sz="2800" dirty="0" smtClean="0"/>
          </a:p>
          <a:p>
            <a:r>
              <a:rPr lang="en-US" sz="2800" b="1" dirty="0" smtClean="0">
                <a:solidFill>
                  <a:srgbClr val="00B050"/>
                </a:solidFill>
              </a:rPr>
              <a:t>Sym. B-A, C-B</a:t>
            </a:r>
          </a:p>
          <a:p>
            <a:endParaRPr lang="en-US" sz="2800" dirty="0" smtClean="0"/>
          </a:p>
          <a:p>
            <a:r>
              <a:rPr lang="en-US" sz="2800" dirty="0" smtClean="0"/>
              <a:t>Trans. A-C</a:t>
            </a:r>
          </a:p>
          <a:p>
            <a:endParaRPr lang="en-US" sz="2800" dirty="0" smtClean="0"/>
          </a:p>
          <a:p>
            <a:r>
              <a:rPr lang="en-US" sz="2800" dirty="0" smtClean="0"/>
              <a:t>Equiv. C-A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029200" y="5903893"/>
            <a:ext cx="24667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Criterion:  none</a:t>
            </a:r>
          </a:p>
          <a:p>
            <a:r>
              <a:rPr lang="en-US" sz="2800" dirty="0" smtClean="0"/>
              <a:t>Feedback:  no</a:t>
            </a:r>
            <a:endParaRPr lang="en-US" sz="28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124200" y="609600"/>
            <a:ext cx="0" cy="5791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HT\B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4191000"/>
            <a:ext cx="1435341" cy="1133475"/>
          </a:xfrm>
          <a:prstGeom prst="rect">
            <a:avLst/>
          </a:prstGeom>
          <a:noFill/>
        </p:spPr>
      </p:pic>
      <p:pic>
        <p:nvPicPr>
          <p:cNvPr id="14" name="Picture 3" descr="C:\HT\B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4191000"/>
            <a:ext cx="1447800" cy="1143315"/>
          </a:xfrm>
          <a:prstGeom prst="rect">
            <a:avLst/>
          </a:prstGeom>
          <a:noFill/>
        </p:spPr>
      </p:pic>
      <p:pic>
        <p:nvPicPr>
          <p:cNvPr id="15" name="Picture 4" descr="C:\HT\B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4191000"/>
            <a:ext cx="1470159" cy="11609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</a:t>
            </a:r>
            <a:endParaRPr lang="en-US" dirty="0"/>
          </a:p>
        </p:txBody>
      </p:sp>
      <p:pic>
        <p:nvPicPr>
          <p:cNvPr id="4" name="Picture 3" descr="C:\Users\Seth\Desktop\HT\A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133600"/>
            <a:ext cx="1625831" cy="1284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Users\Seth\Desktop\New Folder\HT\C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4267200"/>
            <a:ext cx="129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04800" y="457200"/>
            <a:ext cx="28194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A-B</a:t>
            </a:r>
          </a:p>
          <a:p>
            <a:endParaRPr lang="en-US" sz="2800" dirty="0" smtClean="0"/>
          </a:p>
          <a:p>
            <a:r>
              <a:rPr lang="en-US" sz="2800" dirty="0" smtClean="0"/>
              <a:t>B-C</a:t>
            </a:r>
          </a:p>
          <a:p>
            <a:endParaRPr lang="en-US" sz="2800" dirty="0" smtClean="0"/>
          </a:p>
          <a:p>
            <a:r>
              <a:rPr lang="en-US" sz="2800" dirty="0" smtClean="0"/>
              <a:t>Mixed  A-B, </a:t>
            </a:r>
            <a:r>
              <a:rPr lang="en-US" sz="2800" dirty="0" smtClean="0"/>
              <a:t>B-C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Refl. A-A, B-B, C-C</a:t>
            </a:r>
          </a:p>
          <a:p>
            <a:endParaRPr lang="en-US" sz="2800" dirty="0" smtClean="0"/>
          </a:p>
          <a:p>
            <a:r>
              <a:rPr lang="en-US" sz="2800" dirty="0" smtClean="0"/>
              <a:t>Sym. B-A, C-B</a:t>
            </a:r>
          </a:p>
          <a:p>
            <a:endParaRPr lang="en-US" sz="2800" dirty="0" smtClean="0"/>
          </a:p>
          <a:p>
            <a:r>
              <a:rPr lang="en-US" sz="2800" b="1" dirty="0" smtClean="0">
                <a:solidFill>
                  <a:srgbClr val="00B050"/>
                </a:solidFill>
              </a:rPr>
              <a:t>Trans. A-C</a:t>
            </a:r>
          </a:p>
          <a:p>
            <a:endParaRPr lang="en-US" sz="2800" dirty="0" smtClean="0"/>
          </a:p>
          <a:p>
            <a:r>
              <a:rPr lang="en-US" sz="2800" dirty="0" smtClean="0"/>
              <a:t>Equiv. C-A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029200" y="5903893"/>
            <a:ext cx="24667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Criterion:  none</a:t>
            </a:r>
          </a:p>
          <a:p>
            <a:r>
              <a:rPr lang="en-US" sz="2800" dirty="0" smtClean="0"/>
              <a:t>Feedback:  no</a:t>
            </a:r>
            <a:endParaRPr lang="en-US" sz="28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124200" y="609600"/>
            <a:ext cx="0" cy="5791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HT\C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4267200"/>
            <a:ext cx="1371600" cy="1083139"/>
          </a:xfrm>
          <a:prstGeom prst="rect">
            <a:avLst/>
          </a:prstGeom>
          <a:noFill/>
        </p:spPr>
      </p:pic>
      <p:pic>
        <p:nvPicPr>
          <p:cNvPr id="13" name="Picture 2" descr="C:\HT\C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4267200"/>
            <a:ext cx="1371600" cy="108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457200"/>
            <a:ext cx="28194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A-B</a:t>
            </a:r>
          </a:p>
          <a:p>
            <a:endParaRPr lang="en-US" sz="2800" dirty="0" smtClean="0"/>
          </a:p>
          <a:p>
            <a:r>
              <a:rPr lang="en-US" sz="2800" dirty="0" smtClean="0"/>
              <a:t>B-C</a:t>
            </a:r>
          </a:p>
          <a:p>
            <a:endParaRPr lang="en-US" sz="2800" dirty="0" smtClean="0"/>
          </a:p>
          <a:p>
            <a:r>
              <a:rPr lang="en-US" sz="2800" dirty="0" smtClean="0"/>
              <a:t>Mixed  A-B, </a:t>
            </a:r>
            <a:r>
              <a:rPr lang="en-US" sz="2800" dirty="0" smtClean="0"/>
              <a:t>B-C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Refl. A-A, B-B, C-C</a:t>
            </a:r>
          </a:p>
          <a:p>
            <a:endParaRPr lang="en-US" sz="2800" dirty="0" smtClean="0"/>
          </a:p>
          <a:p>
            <a:r>
              <a:rPr lang="en-US" sz="2800" dirty="0" smtClean="0"/>
              <a:t>Sym. B-A, C-B</a:t>
            </a:r>
          </a:p>
          <a:p>
            <a:endParaRPr lang="en-US" sz="2800" dirty="0" smtClean="0"/>
          </a:p>
          <a:p>
            <a:r>
              <a:rPr lang="en-US" sz="2800" dirty="0" smtClean="0"/>
              <a:t>Trans. A-C</a:t>
            </a:r>
          </a:p>
          <a:p>
            <a:endParaRPr lang="en-US" sz="2800" dirty="0" smtClean="0"/>
          </a:p>
          <a:p>
            <a:r>
              <a:rPr lang="en-US" sz="2800" b="1" dirty="0" smtClean="0">
                <a:solidFill>
                  <a:srgbClr val="00B050"/>
                </a:solidFill>
              </a:rPr>
              <a:t>Equiv. C-A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5800" y="5473005"/>
            <a:ext cx="349570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Criterion:  15/18</a:t>
            </a:r>
          </a:p>
          <a:p>
            <a:r>
              <a:rPr lang="en-US" sz="2800" dirty="0" smtClean="0"/>
              <a:t>Feedback:  No</a:t>
            </a:r>
          </a:p>
          <a:p>
            <a:r>
              <a:rPr lang="en-US" sz="2800" dirty="0" smtClean="0"/>
              <a:t>If failed: back to Mixed</a:t>
            </a:r>
            <a:endParaRPr lang="en-US" sz="28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124200" y="609600"/>
            <a:ext cx="0" cy="5791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HT\C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676400"/>
            <a:ext cx="1371600" cy="1083140"/>
          </a:xfrm>
          <a:prstGeom prst="rect">
            <a:avLst/>
          </a:prstGeom>
          <a:noFill/>
        </p:spPr>
      </p:pic>
      <p:pic>
        <p:nvPicPr>
          <p:cNvPr id="13" name="Picture 12" descr="C:\Users\Seth\Desktop\HT\A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810000"/>
            <a:ext cx="1676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C:\Users\Seth\Desktop\HT\A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3810000"/>
            <a:ext cx="1625831" cy="1284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C:\Users\Seth\Desktop\HT\A3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2800" y="3810000"/>
            <a:ext cx="1676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Horse Track Post-Test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Betting was again measured over 31-60 trials on the horse track</a:t>
            </a:r>
          </a:p>
          <a:p>
            <a:endParaRPr lang="en-US" dirty="0" smtClean="0"/>
          </a:p>
          <a:p>
            <a:r>
              <a:rPr lang="en-US" dirty="0" smtClean="0"/>
              <a:t>Number of trials was again selected at random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573689"/>
          <a:ext cx="9144001" cy="3379311"/>
        </p:xfrm>
        <a:graphic>
          <a:graphicData uri="http://schemas.openxmlformats.org/drawingml/2006/table">
            <a:tbl>
              <a:tblPr/>
              <a:tblGrid>
                <a:gridCol w="1055009"/>
                <a:gridCol w="951281"/>
                <a:gridCol w="926457"/>
                <a:gridCol w="926457"/>
                <a:gridCol w="984971"/>
                <a:gridCol w="1011568"/>
                <a:gridCol w="1000042"/>
                <a:gridCol w="1068307"/>
                <a:gridCol w="1219909"/>
              </a:tblGrid>
              <a:tr h="3379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Discrimination Training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Discrimination Testing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275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Participant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Temporal Testing (trial blocks to criterion)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A-B Training (trial blocks to criterion)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B-C Training (trial blocks to criterion)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Mixed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A-B/B-C Training (trial blocks to criterion)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Reflexivity (%)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Symmetry (%)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Transitivity (%)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Equivalence </a:t>
                      </a:r>
                      <a:endParaRPr lang="en-US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79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379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88.9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79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00200" y="5715000"/>
            <a:ext cx="69836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*Participant 2 failed equivalence testing once, participant 3 failed twice. </a:t>
            </a:r>
          </a:p>
          <a:p>
            <a:r>
              <a:rPr lang="en-US" dirty="0" smtClean="0"/>
              <a:t>Testing scores reflect the percent correct when criterion was met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4495800"/>
            <a:ext cx="91440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4953000"/>
            <a:ext cx="914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participants passed temporal testing in 1-2 trial blocks</a:t>
            </a:r>
          </a:p>
          <a:p>
            <a:r>
              <a:rPr lang="en-US" dirty="0" smtClean="0"/>
              <a:t>Participants 2 and 3 failed equivalence testing, but finished with 100% accuracy when they met criterion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Horse Racing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Consumer spent approximately $6.4 billion at racetrack casinos in 2009</a:t>
            </a:r>
          </a:p>
          <a:p>
            <a:pPr lvl="1"/>
            <a:r>
              <a:rPr lang="en-US" dirty="0" smtClean="0"/>
              <a:t>This reflects an increase of 5% since 2008</a:t>
            </a:r>
          </a:p>
          <a:p>
            <a:r>
              <a:rPr lang="en-US" dirty="0" smtClean="0"/>
              <a:t>As of 2010, there are 44 racetrack casinos throughout 12 states</a:t>
            </a:r>
          </a:p>
          <a:p>
            <a:pPr lvl="2"/>
            <a:r>
              <a:rPr lang="en-US" dirty="0" smtClean="0"/>
              <a:t>(American Gaming Association)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 smtClean="0"/>
              <a:t>Dunstan, 1997)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257800"/>
            <a:ext cx="25314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Casino Games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5257800"/>
            <a:ext cx="33289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Racetrack Facilities</a:t>
            </a:r>
            <a:endParaRPr lang="en-US" sz="3200" dirty="0"/>
          </a:p>
        </p:txBody>
      </p:sp>
      <p:cxnSp>
        <p:nvCxnSpPr>
          <p:cNvPr id="7" name="Elbow Connector 6"/>
          <p:cNvCxnSpPr>
            <a:stCxn id="4" idx="2"/>
          </p:cNvCxnSpPr>
          <p:nvPr/>
        </p:nvCxnSpPr>
        <p:spPr>
          <a:xfrm rot="16200000" flipH="1">
            <a:off x="3820853" y="3897052"/>
            <a:ext cx="329625" cy="4220669"/>
          </a:xfrm>
          <a:prstGeom prst="bentConnector2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 rot="10800000">
            <a:off x="1905000" y="4724400"/>
            <a:ext cx="4114800" cy="533400"/>
          </a:xfrm>
          <a:prstGeom prst="bentConnector3">
            <a:avLst>
              <a:gd name="adj1" fmla="val -463"/>
            </a:avLst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4" idx="0"/>
          </p:cNvCxnSpPr>
          <p:nvPr/>
        </p:nvCxnSpPr>
        <p:spPr>
          <a:xfrm flipH="1">
            <a:off x="1875331" y="4724400"/>
            <a:ext cx="29669" cy="53340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172200" y="5791200"/>
            <a:ext cx="0" cy="38100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752600" y="0"/>
          <a:ext cx="52578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1752600" y="2286000"/>
          <a:ext cx="52578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1752600" y="4495800"/>
          <a:ext cx="52578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66800" y="0"/>
            <a:ext cx="738664" cy="6858000"/>
          </a:xfrm>
          <a:prstGeom prst="rect">
            <a:avLst/>
          </a:prstGeom>
          <a:solidFill>
            <a:prstClr val="white"/>
          </a:solidFill>
        </p:spPr>
        <p:txBody>
          <a:bodyPr vert="vert270" wrap="square" rtlCol="0" anchor="b" anchorCtr="0">
            <a:spAutoFit/>
          </a:bodyPr>
          <a:lstStyle/>
          <a:p>
            <a:pPr algn="ctr"/>
            <a:r>
              <a:rPr lang="en-US" dirty="0" smtClean="0"/>
              <a:t>Avg. bet </a:t>
            </a:r>
            <a:r>
              <a:rPr lang="en-US" dirty="0" smtClean="0"/>
              <a:t>per </a:t>
            </a:r>
            <a:r>
              <a:rPr lang="en-US" dirty="0" smtClean="0"/>
              <a:t>5 race </a:t>
            </a:r>
            <a:r>
              <a:rPr lang="en-US" dirty="0" smtClean="0"/>
              <a:t>trial Block</a:t>
            </a:r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124200" y="0"/>
            <a:ext cx="0" cy="24384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429000" y="2438400"/>
            <a:ext cx="0" cy="23622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10000" y="4800600"/>
            <a:ext cx="0" cy="20574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200400" y="2438400"/>
            <a:ext cx="2286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429000" y="4800600"/>
            <a:ext cx="3810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Betting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990600" y="1295400"/>
          <a:ext cx="73914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3600" y="1447800"/>
            <a:ext cx="1101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+8.46%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962400" y="1447800"/>
            <a:ext cx="1101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+0.93%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1447800"/>
            <a:ext cx="1257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+17.66%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participants increased betting on the “fast” horse</a:t>
            </a:r>
          </a:p>
          <a:p>
            <a:r>
              <a:rPr lang="en-US" dirty="0" smtClean="0"/>
              <a:t>Participant 2 changed bets minimally</a:t>
            </a:r>
          </a:p>
          <a:p>
            <a:pPr lvl="1"/>
            <a:r>
              <a:rPr lang="en-US" dirty="0" smtClean="0"/>
              <a:t>Reported that the odds were likely even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Results were consistent</a:t>
            </a:r>
          </a:p>
          <a:p>
            <a:pPr lvl="1"/>
            <a:r>
              <a:rPr lang="en-US" dirty="0" smtClean="0"/>
              <a:t>Change maintained throughout all trials following training</a:t>
            </a:r>
          </a:p>
          <a:p>
            <a:r>
              <a:rPr lang="en-US" dirty="0" smtClean="0"/>
              <a:t>Scores on equivalence test showed the presence of established equivalence classes and derived relations</a:t>
            </a:r>
          </a:p>
          <a:p>
            <a:r>
              <a:rPr lang="en-US" dirty="0" smtClean="0"/>
              <a:t>Post-training gambling allocation suggests that the color of the horse with formal similarity to the C stimuli in relational training </a:t>
            </a:r>
            <a:r>
              <a:rPr lang="en-US" dirty="0" smtClean="0"/>
              <a:t>acquired </a:t>
            </a:r>
            <a:r>
              <a:rPr lang="en-US" dirty="0" smtClean="0"/>
              <a:t>the function of “faster than”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Arbitrary stimuli acquired functions through differential reinforcement, and those functions transformed to other stimuli placed in the same class</a:t>
            </a:r>
          </a:p>
          <a:p>
            <a:r>
              <a:rPr lang="en-US" dirty="0" smtClean="0"/>
              <a:t>The results provide evidence that verbal behavior plays an important role in gambling</a:t>
            </a:r>
          </a:p>
          <a:p>
            <a:r>
              <a:rPr lang="en-US" dirty="0" smtClean="0"/>
              <a:t>The word “faster” or “slower” were never mentioned, functions were acquired through clicking rate only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Influences on Horse Gambling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Choices </a:t>
            </a:r>
            <a:r>
              <a:rPr lang="en-US" dirty="0" smtClean="0"/>
              <a:t>based on formal </a:t>
            </a:r>
            <a:r>
              <a:rPr lang="en-US" dirty="0" smtClean="0"/>
              <a:t>properties</a:t>
            </a:r>
          </a:p>
          <a:p>
            <a:pPr lvl="1"/>
            <a:r>
              <a:rPr lang="en-US" dirty="0" smtClean="0"/>
              <a:t>Would you gamble on…</a:t>
            </a:r>
            <a:endParaRPr lang="en-US" dirty="0"/>
          </a:p>
        </p:txBody>
      </p:sp>
      <p:pic>
        <p:nvPicPr>
          <p:cNvPr id="28674" name="Picture 2" descr="http://mightytideofjustice.com/wp-content/uploads/2011/01/fat-hor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352800"/>
            <a:ext cx="4368800" cy="3276600"/>
          </a:xfrm>
          <a:prstGeom prst="rect">
            <a:avLst/>
          </a:prstGeom>
          <a:noFill/>
        </p:spPr>
      </p:pic>
      <p:pic>
        <p:nvPicPr>
          <p:cNvPr id="28676" name="Picture 4" descr="http://www.horsejunction.co.za/embedded/discussionForum/73840/738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352800"/>
            <a:ext cx="3200400" cy="328612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752600" y="2819400"/>
            <a:ext cx="1300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Horse 1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2819400"/>
            <a:ext cx="1300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Horse 2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Horses at the Kentucky Derby…</a:t>
            </a:r>
          </a:p>
          <a:p>
            <a:pPr lvl="1"/>
            <a:r>
              <a:rPr lang="en-US" dirty="0" smtClean="0"/>
              <a:t>All look similar</a:t>
            </a:r>
          </a:p>
          <a:p>
            <a:pPr lvl="1"/>
            <a:r>
              <a:rPr lang="en-US" dirty="0" smtClean="0"/>
              <a:t>Other features: names, colors, jockey colors</a:t>
            </a:r>
            <a:endParaRPr lang="en-US" dirty="0"/>
          </a:p>
        </p:txBody>
      </p:sp>
      <p:pic>
        <p:nvPicPr>
          <p:cNvPr id="4" name="Picture 4" descr="http://www.horsejunction.co.za/embedded/discussionForum/73840/738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86200"/>
            <a:ext cx="2894274" cy="2971800"/>
          </a:xfrm>
          <a:prstGeom prst="rect">
            <a:avLst/>
          </a:prstGeom>
          <a:noFill/>
        </p:spPr>
      </p:pic>
      <p:pic>
        <p:nvPicPr>
          <p:cNvPr id="47106" name="Picture 2" descr="http://www.petpig.com/horse/horses/karabakh-horse-toda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3429000"/>
            <a:ext cx="3810000" cy="2800351"/>
          </a:xfrm>
          <a:prstGeom prst="rect">
            <a:avLst/>
          </a:prstGeom>
          <a:noFill/>
        </p:spPr>
      </p:pic>
      <p:pic>
        <p:nvPicPr>
          <p:cNvPr id="47108" name="Picture 4" descr="http://www.lusitano-horse.com/img/lusitano-horse-featur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00700" y="4495800"/>
            <a:ext cx="35433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 of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Transformation: in the absence of direct training, a stimulus can acquire a function through inclusion in a stimulus class or relation</a:t>
            </a:r>
            <a:r>
              <a:rPr lang="en-US" sz="1800" dirty="0" smtClean="0"/>
              <a:t>(</a:t>
            </a:r>
            <a:r>
              <a:rPr lang="en-US" sz="1800" dirty="0" err="1" smtClean="0"/>
              <a:t>Dougher</a:t>
            </a:r>
            <a:r>
              <a:rPr lang="en-US" sz="1800" dirty="0" smtClean="0"/>
              <a:t>, Perkins, Greenway, </a:t>
            </a:r>
            <a:r>
              <a:rPr lang="en-US" sz="1800" dirty="0" err="1" smtClean="0"/>
              <a:t>Koons</a:t>
            </a:r>
            <a:r>
              <a:rPr lang="en-US" sz="1800" dirty="0" smtClean="0"/>
              <a:t>, &amp; </a:t>
            </a:r>
            <a:r>
              <a:rPr lang="en-US" sz="1800" dirty="0" err="1" smtClean="0"/>
              <a:t>Chiasson</a:t>
            </a:r>
            <a:r>
              <a:rPr lang="en-US" sz="1800" dirty="0" smtClean="0"/>
              <a:t>, 2002)</a:t>
            </a:r>
          </a:p>
          <a:p>
            <a:r>
              <a:rPr lang="en-US" dirty="0" err="1" smtClean="0"/>
              <a:t>Rehfeldt</a:t>
            </a:r>
            <a:r>
              <a:rPr lang="en-US" dirty="0" smtClean="0"/>
              <a:t> &amp; Hayes (1998) examined this phenomenon with untrained temporal differentiation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Rehfeldt</a:t>
            </a:r>
            <a:r>
              <a:rPr lang="en-US" dirty="0" smtClean="0"/>
              <a:t> &amp; Hayes (1998)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Participants responded on a </a:t>
            </a:r>
          </a:p>
          <a:p>
            <a:pPr>
              <a:buNone/>
            </a:pPr>
            <a:r>
              <a:rPr lang="en-US" dirty="0" err="1" smtClean="0"/>
              <a:t>conjunc</a:t>
            </a:r>
            <a:r>
              <a:rPr lang="en-US" dirty="0" smtClean="0"/>
              <a:t> FR5 t ı &lt; IRT &lt; t₂ reinforcement schedule</a:t>
            </a:r>
          </a:p>
          <a:p>
            <a:r>
              <a:rPr lang="en-US" dirty="0" smtClean="0"/>
              <a:t>Stimuli were placed in a class via conditional discrimination training</a:t>
            </a:r>
          </a:p>
          <a:p>
            <a:r>
              <a:rPr lang="en-US" dirty="0" smtClean="0"/>
              <a:t>Participants clicked on novel stimuli with the same temporal responses, despite the lack of training</a:t>
            </a:r>
          </a:p>
          <a:p>
            <a:r>
              <a:rPr lang="en-US" dirty="0" smtClean="0"/>
              <a:t>Responding can come under discriminative temporal control via transformation of 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Dixon, Wilson, &amp; Whiting (in press)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Extended these findings to a horse track gambling context</a:t>
            </a:r>
          </a:p>
          <a:p>
            <a:r>
              <a:rPr lang="en-US" dirty="0" smtClean="0"/>
              <a:t>Participants were trained to respond to stimuli on </a:t>
            </a:r>
            <a:r>
              <a:rPr lang="en-US" dirty="0" err="1" smtClean="0"/>
              <a:t>conjunc</a:t>
            </a:r>
            <a:r>
              <a:rPr lang="en-US" dirty="0" smtClean="0"/>
              <a:t> FR5 t ı &lt; IRT &lt; t₂ reinforcement schedule</a:t>
            </a:r>
          </a:p>
          <a:p>
            <a:r>
              <a:rPr lang="en-US" dirty="0" smtClean="0"/>
              <a:t>When placed in an equivalence class with a colored square, participants increased bet allocation to horse of the color requiring clicking on the lowest IRT</a:t>
            </a:r>
          </a:p>
          <a:p>
            <a:pPr lvl="1"/>
            <a:r>
              <a:rPr lang="en-US" dirty="0" smtClean="0"/>
              <a:t>No direct training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Dixon, Wilson, &amp; Whiting (in press)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However, betting was between 8 colored horses, and only 3 were included in conditional discrimination training</a:t>
            </a:r>
          </a:p>
          <a:p>
            <a:pPr lvl="1"/>
            <a:r>
              <a:rPr lang="en-US" dirty="0" smtClean="0"/>
              <a:t>Resulting in inconsistent changes</a:t>
            </a:r>
          </a:p>
          <a:p>
            <a:pPr lvl="1"/>
            <a:r>
              <a:rPr lang="en-US" dirty="0" smtClean="0"/>
              <a:t>and some increases on “medium” and “slow” horse</a:t>
            </a:r>
          </a:p>
          <a:p>
            <a:r>
              <a:rPr lang="en-US" dirty="0" smtClean="0"/>
              <a:t>Mastery on equivalence test was not required</a:t>
            </a:r>
          </a:p>
          <a:p>
            <a:r>
              <a:rPr lang="en-US" dirty="0" smtClean="0"/>
              <a:t>Participants were inexperienced gamblers (SOGS 0-2)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2108</TotalTime>
  <Words>1192</Words>
  <Application>Microsoft Office PowerPoint</Application>
  <PresentationFormat>On-screen Show (4:3)</PresentationFormat>
  <Paragraphs>291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Derived Relational Responding and Horse Track Betting</vt:lpstr>
      <vt:lpstr>Gambling</vt:lpstr>
      <vt:lpstr>Horse Racing</vt:lpstr>
      <vt:lpstr>Influences on Horse Gambling</vt:lpstr>
      <vt:lpstr>Slide 5</vt:lpstr>
      <vt:lpstr>Transformation of Function</vt:lpstr>
      <vt:lpstr>Rehfeldt &amp; Hayes (1998)</vt:lpstr>
      <vt:lpstr>Dixon, Wilson, &amp; Whiting (in press)</vt:lpstr>
      <vt:lpstr>Dixon, Wilson, &amp; Whiting (in press)</vt:lpstr>
      <vt:lpstr>Current Study</vt:lpstr>
      <vt:lpstr>Participants and Setting</vt:lpstr>
      <vt:lpstr>Participants</vt:lpstr>
      <vt:lpstr>Horse Track Pre-Test</vt:lpstr>
      <vt:lpstr>Slide 14</vt:lpstr>
      <vt:lpstr>Pretraining</vt:lpstr>
      <vt:lpstr>Conjunc FR 5 t1 &lt; IRT &lt; t2 Training and Testing</vt:lpstr>
      <vt:lpstr>Conjunc FR 5 t1 &lt; IRT &lt; t2 Training and Testing </vt:lpstr>
      <vt:lpstr>Match-to-Sample</vt:lpstr>
      <vt:lpstr>Stimuli</vt:lpstr>
      <vt:lpstr>  </vt:lpstr>
      <vt:lpstr>  </vt:lpstr>
      <vt:lpstr>  </vt:lpstr>
      <vt:lpstr>  </vt:lpstr>
      <vt:lpstr>  </vt:lpstr>
      <vt:lpstr>  </vt:lpstr>
      <vt:lpstr>  </vt:lpstr>
      <vt:lpstr>Horse Track Post-Test</vt:lpstr>
      <vt:lpstr>Results</vt:lpstr>
      <vt:lpstr>Results</vt:lpstr>
      <vt:lpstr>Slide 30</vt:lpstr>
      <vt:lpstr>Betting Summary</vt:lpstr>
      <vt:lpstr>Betting Results</vt:lpstr>
      <vt:lpstr>Discussion</vt:lpstr>
      <vt:lpstr>Discussion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Derived Relational Responding and Horse Track Betting</dc:title>
  <dc:creator>Seth Whiting</dc:creator>
  <cp:lastModifiedBy>PC</cp:lastModifiedBy>
  <cp:revision>75</cp:revision>
  <dcterms:created xsi:type="dcterms:W3CDTF">2011-03-31T19:50:16Z</dcterms:created>
  <dcterms:modified xsi:type="dcterms:W3CDTF">2012-07-23T17:59:00Z</dcterms:modified>
</cp:coreProperties>
</file>